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League Spartan" charset="1" panose="000008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" charset="1" panose="00000500000000000000"/>
      <p:regular r:id="rId25"/>
    </p:embeddedFont>
    <p:embeddedFont>
      <p:font typeface="Open Sauce Light" charset="1" panose="00000400000000000000"/>
      <p:regular r:id="rId26"/>
    </p:embeddedFont>
    <p:embeddedFont>
      <p:font typeface="Racing Sans One" charset="1" panose="02000000000000000000"/>
      <p:regular r:id="rId27"/>
    </p:embeddedFont>
    <p:embeddedFont>
      <p:font typeface="Big Shoulders Display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562600" cy="10287000"/>
          </a:xfrm>
          <a:custGeom>
            <a:avLst/>
            <a:gdLst/>
            <a:ahLst/>
            <a:cxnLst/>
            <a:rect r="r" b="b" t="t" l="l"/>
            <a:pathLst>
              <a:path h="10287000" w="5562600">
                <a:moveTo>
                  <a:pt x="0" y="0"/>
                </a:moveTo>
                <a:lnTo>
                  <a:pt x="5562600" y="0"/>
                </a:lnTo>
                <a:lnTo>
                  <a:pt x="5562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42" t="0" r="-11135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90135" y="1523049"/>
            <a:ext cx="10769165" cy="7588648"/>
            <a:chOff x="0" y="0"/>
            <a:chExt cx="2836323" cy="19986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6323" cy="1998656"/>
            </a:xfrm>
            <a:custGeom>
              <a:avLst/>
              <a:gdLst/>
              <a:ahLst/>
              <a:cxnLst/>
              <a:rect r="r" b="b" t="t" l="l"/>
              <a:pathLst>
                <a:path h="1998656" w="2836323">
                  <a:moveTo>
                    <a:pt x="0" y="0"/>
                  </a:moveTo>
                  <a:lnTo>
                    <a:pt x="2836323" y="0"/>
                  </a:lnTo>
                  <a:lnTo>
                    <a:pt x="2836323" y="1998656"/>
                  </a:lnTo>
                  <a:lnTo>
                    <a:pt x="0" y="1998656"/>
                  </a:lnTo>
                  <a:close/>
                </a:path>
              </a:pathLst>
            </a:custGeom>
            <a:solidFill>
              <a:srgbClr val="91D7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836323" cy="1989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351"/>
                </a:lnSpc>
              </a:pPr>
              <a:r>
                <a:rPr lang="en-US" sz="9459" spc="189">
                  <a:solidFill>
                    <a:srgbClr val="FFFFFF"/>
                  </a:solidFill>
                  <a:latin typeface="League Spartan"/>
                </a:rPr>
                <a:t>THE POWER </a:t>
              </a:r>
            </a:p>
            <a:p>
              <a:pPr algn="ctr">
                <a:lnSpc>
                  <a:spcPts val="11351"/>
                </a:lnSpc>
              </a:pPr>
              <a:r>
                <a:rPr lang="en-US" sz="9459" spc="189">
                  <a:solidFill>
                    <a:srgbClr val="FFFFFF"/>
                  </a:solidFill>
                  <a:latin typeface="League Spartan"/>
                </a:rPr>
                <a:t>OF </a:t>
              </a:r>
            </a:p>
            <a:p>
              <a:pPr algn="ctr">
                <a:lnSpc>
                  <a:spcPts val="11351"/>
                </a:lnSpc>
              </a:pPr>
              <a:r>
                <a:rPr lang="en-US" sz="9459" spc="189">
                  <a:solidFill>
                    <a:srgbClr val="FFFFFF"/>
                  </a:solidFill>
                  <a:latin typeface="League Spartan"/>
                </a:rPr>
                <a:t>PRODUCTION QUALITY</a:t>
              </a:r>
            </a:p>
            <a:p>
              <a:pPr algn="ctr">
                <a:lnSpc>
                  <a:spcPts val="2592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30053" y="1028700"/>
            <a:ext cx="12557947" cy="688521"/>
            <a:chOff x="0" y="0"/>
            <a:chExt cx="3011611" cy="1651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11611" cy="165119"/>
            </a:xfrm>
            <a:custGeom>
              <a:avLst/>
              <a:gdLst/>
              <a:ahLst/>
              <a:cxnLst/>
              <a:rect r="r" b="b" t="t" l="l"/>
              <a:pathLst>
                <a:path h="165119" w="3011611">
                  <a:moveTo>
                    <a:pt x="2808411" y="0"/>
                  </a:moveTo>
                  <a:lnTo>
                    <a:pt x="0" y="0"/>
                  </a:lnTo>
                  <a:lnTo>
                    <a:pt x="0" y="165119"/>
                  </a:lnTo>
                  <a:lnTo>
                    <a:pt x="2808411" y="165119"/>
                  </a:lnTo>
                  <a:lnTo>
                    <a:pt x="3011611" y="82560"/>
                  </a:lnTo>
                  <a:lnTo>
                    <a:pt x="2808411" y="0"/>
                  </a:lnTo>
                  <a:close/>
                </a:path>
              </a:pathLst>
            </a:custGeom>
            <a:solidFill>
              <a:srgbClr val="91D7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897311" cy="155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2"/>
                </a:lnSpc>
              </a:pPr>
              <a:r>
                <a:rPr lang="en-US" sz="2160" spc="43">
                  <a:solidFill>
                    <a:srgbClr val="FFFFFF"/>
                  </a:solidFill>
                  <a:latin typeface="Open Sauce Bold"/>
                </a:rPr>
                <a:t>  PRESENTED BY: PRANAV KATARIA, YASH YADAV &amp; PIYUSH GOYAL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07617" y="8752870"/>
            <a:ext cx="12181719" cy="1276955"/>
            <a:chOff x="0" y="0"/>
            <a:chExt cx="3208354" cy="3363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08354" cy="336317"/>
            </a:xfrm>
            <a:custGeom>
              <a:avLst/>
              <a:gdLst/>
              <a:ahLst/>
              <a:cxnLst/>
              <a:rect r="r" b="b" t="t" l="l"/>
              <a:pathLst>
                <a:path h="336317" w="3208354">
                  <a:moveTo>
                    <a:pt x="3005154" y="0"/>
                  </a:moveTo>
                  <a:lnTo>
                    <a:pt x="0" y="0"/>
                  </a:lnTo>
                  <a:lnTo>
                    <a:pt x="0" y="336317"/>
                  </a:lnTo>
                  <a:lnTo>
                    <a:pt x="3005154" y="336317"/>
                  </a:lnTo>
                  <a:lnTo>
                    <a:pt x="3208354" y="168159"/>
                  </a:lnTo>
                  <a:lnTo>
                    <a:pt x="3005154" y="0"/>
                  </a:lnTo>
                  <a:close/>
                </a:path>
              </a:pathLst>
            </a:custGeom>
            <a:solidFill>
              <a:srgbClr val="91D7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3094054" cy="326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2"/>
                </a:lnSpc>
              </a:pPr>
              <a:r>
                <a:rPr lang="en-US" sz="2160" spc="43">
                  <a:solidFill>
                    <a:srgbClr val="111111"/>
                  </a:solidFill>
                  <a:latin typeface="Open Sauce Bold"/>
                </a:rPr>
                <a:t>"QUALITY PRODUCTION IN PODCASTS ISN'T JUST ABOUT SOUND, IT'S ABOUT CRAFTING AN IMMERSIVE EXPERIENCE THAT CAPTIVATES LISTENERS AND FOSTERS MEANINGFUL ENGAGEMENT."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26438"/>
            <a:ext cx="15137174" cy="8531862"/>
          </a:xfrm>
          <a:custGeom>
            <a:avLst/>
            <a:gdLst/>
            <a:ahLst/>
            <a:cxnLst/>
            <a:rect r="r" b="b" t="t" l="l"/>
            <a:pathLst>
              <a:path h="8531862" w="15137174">
                <a:moveTo>
                  <a:pt x="0" y="0"/>
                </a:moveTo>
                <a:lnTo>
                  <a:pt x="15137174" y="0"/>
                </a:lnTo>
                <a:lnTo>
                  <a:pt x="15137174" y="8531862"/>
                </a:lnTo>
                <a:lnTo>
                  <a:pt x="0" y="85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13302" y="3315969"/>
            <a:ext cx="12793626" cy="334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6213" indent="-398106" lvl="1">
              <a:lnSpc>
                <a:spcPts val="4425"/>
              </a:lnSpc>
              <a:buFont typeface="Arial"/>
              <a:buChar char="•"/>
            </a:pPr>
            <a:r>
              <a:rPr lang="en-US" sz="3687" spc="73">
                <a:solidFill>
                  <a:srgbClr val="000000"/>
                </a:solidFill>
                <a:latin typeface="Open Sauce Bold"/>
              </a:rPr>
              <a:t> People Generally do not tend to listen to podcasts with low Production Quality. </a:t>
            </a:r>
          </a:p>
          <a:p>
            <a:pPr algn="l" marL="790654" indent="-395327" lvl="1">
              <a:lnSpc>
                <a:spcPts val="4394"/>
              </a:lnSpc>
              <a:buFont typeface="Arial"/>
              <a:buChar char="•"/>
            </a:pPr>
            <a:r>
              <a:rPr lang="en-US" sz="3662" spc="73">
                <a:solidFill>
                  <a:srgbClr val="000000"/>
                </a:solidFill>
                <a:latin typeface="Open Sauce Bold"/>
              </a:rPr>
              <a:t>If the podcast has poor production quality and if it has some background noises almost 60 % of people avoid listening to it even if the content is very Interesting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1739" y="877569"/>
            <a:ext cx="15137174" cy="8531862"/>
          </a:xfrm>
          <a:custGeom>
            <a:avLst/>
            <a:gdLst/>
            <a:ahLst/>
            <a:cxnLst/>
            <a:rect r="r" b="b" t="t" l="l"/>
            <a:pathLst>
              <a:path h="8531862" w="15137174">
                <a:moveTo>
                  <a:pt x="0" y="0"/>
                </a:moveTo>
                <a:lnTo>
                  <a:pt x="15137174" y="0"/>
                </a:lnTo>
                <a:lnTo>
                  <a:pt x="15137174" y="8531862"/>
                </a:lnTo>
                <a:lnTo>
                  <a:pt x="0" y="85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5849" y="2366962"/>
            <a:ext cx="13748952" cy="555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0213" indent="-390106" lvl="1">
              <a:lnSpc>
                <a:spcPts val="4336"/>
              </a:lnSpc>
              <a:buFont typeface="Arial"/>
              <a:buChar char="•"/>
            </a:pPr>
            <a:r>
              <a:rPr lang="en-US" sz="3613" spc="72">
                <a:solidFill>
                  <a:srgbClr val="000000"/>
                </a:solidFill>
                <a:latin typeface="Open Sauce Bold"/>
              </a:rPr>
              <a:t>People generally prefer to listen to podcasts using their audio devices like earphones ,tws and even on speakers .</a:t>
            </a:r>
          </a:p>
          <a:p>
            <a:pPr algn="l" marL="780213" indent="-390106" lvl="1">
              <a:lnSpc>
                <a:spcPts val="4336"/>
              </a:lnSpc>
              <a:buFont typeface="Arial"/>
              <a:buChar char="•"/>
            </a:pPr>
            <a:r>
              <a:rPr lang="en-US" sz="3613" spc="72">
                <a:solidFill>
                  <a:srgbClr val="000000"/>
                </a:solidFill>
                <a:latin typeface="Open Sauce Bold"/>
              </a:rPr>
              <a:t>People also pay attention to sound effects , background music used along with the content in Podcasts.</a:t>
            </a:r>
          </a:p>
          <a:p>
            <a:pPr algn="l" marL="780213" indent="-390106" lvl="1">
              <a:lnSpc>
                <a:spcPts val="4336"/>
              </a:lnSpc>
              <a:buFont typeface="Arial"/>
              <a:buChar char="•"/>
            </a:pPr>
            <a:r>
              <a:rPr lang="en-US" sz="3613" spc="72">
                <a:solidFill>
                  <a:srgbClr val="000000"/>
                </a:solidFill>
                <a:latin typeface="Open Sauce Bold"/>
              </a:rPr>
              <a:t>They believe that visual elements like camera angles , editing , transistions enhance the enjoyment of a podcast</a:t>
            </a:r>
          </a:p>
          <a:p>
            <a:pPr algn="l">
              <a:lnSpc>
                <a:spcPts val="2656"/>
              </a:lnSpc>
            </a:pPr>
          </a:p>
          <a:p>
            <a:pPr algn="l">
              <a:lnSpc>
                <a:spcPts val="26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2650" y="1028700"/>
            <a:ext cx="15137174" cy="8531862"/>
          </a:xfrm>
          <a:custGeom>
            <a:avLst/>
            <a:gdLst/>
            <a:ahLst/>
            <a:cxnLst/>
            <a:rect r="r" b="b" t="t" l="l"/>
            <a:pathLst>
              <a:path h="8531862" w="15137174">
                <a:moveTo>
                  <a:pt x="0" y="0"/>
                </a:moveTo>
                <a:lnTo>
                  <a:pt x="15137174" y="0"/>
                </a:lnTo>
                <a:lnTo>
                  <a:pt x="15137174" y="8531862"/>
                </a:lnTo>
                <a:lnTo>
                  <a:pt x="0" y="85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1729" y="2486396"/>
            <a:ext cx="12919016" cy="560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948" indent="-364474" lvl="1">
              <a:lnSpc>
                <a:spcPts val="4051"/>
              </a:lnSpc>
              <a:buFont typeface="Arial"/>
              <a:buChar char="•"/>
            </a:pPr>
            <a:r>
              <a:rPr lang="en-US" sz="3376" spc="67">
                <a:solidFill>
                  <a:srgbClr val="000000"/>
                </a:solidFill>
                <a:latin typeface="Open Sauce Bold"/>
              </a:rPr>
              <a:t>People tend to recommend others podcasts with high production quality even if the content isn’t our usual preference</a:t>
            </a:r>
          </a:p>
          <a:p>
            <a:pPr algn="l" marL="728948" indent="-364474" lvl="1">
              <a:lnSpc>
                <a:spcPts val="4051"/>
              </a:lnSpc>
              <a:buFont typeface="Arial"/>
              <a:buChar char="•"/>
            </a:pPr>
            <a:r>
              <a:rPr lang="en-US" sz="3376" spc="67">
                <a:solidFill>
                  <a:srgbClr val="000000"/>
                </a:solidFill>
                <a:latin typeface="Open Sauce Bold"/>
              </a:rPr>
              <a:t>Engagement is enhanced by incorporating polls and live Q/A </a:t>
            </a:r>
          </a:p>
          <a:p>
            <a:pPr algn="l" marL="728948" indent="-364474" lvl="1">
              <a:lnSpc>
                <a:spcPts val="4051"/>
              </a:lnSpc>
              <a:buFont typeface="Arial"/>
              <a:buChar char="•"/>
            </a:pPr>
            <a:r>
              <a:rPr lang="en-US" sz="3376" spc="67">
                <a:solidFill>
                  <a:srgbClr val="000000"/>
                </a:solidFill>
                <a:latin typeface="Open Sauce Bold"/>
              </a:rPr>
              <a:t>Good Production Quality  such as High quality microphone, the use professional mixing and mastering techniques increase the listener retention and engagement by 50%</a:t>
            </a:r>
          </a:p>
          <a:p>
            <a:pPr algn="l" marL="728948" indent="-364474" lvl="1">
              <a:lnSpc>
                <a:spcPts val="4051"/>
              </a:lnSpc>
              <a:buFont typeface="Arial"/>
              <a:buChar char="•"/>
            </a:pPr>
            <a:r>
              <a:rPr lang="en-US" sz="3376" spc="67">
                <a:solidFill>
                  <a:srgbClr val="000000"/>
                </a:solidFill>
                <a:latin typeface="Open Sauce Bold"/>
              </a:rPr>
              <a:t>Almost 60 % of people think of subscribing and recommending a Podcast with high Production quality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108" y="244434"/>
            <a:ext cx="17817456" cy="10042566"/>
          </a:xfrm>
          <a:custGeom>
            <a:avLst/>
            <a:gdLst/>
            <a:ahLst/>
            <a:cxnLst/>
            <a:rect r="r" b="b" t="t" l="l"/>
            <a:pathLst>
              <a:path h="10042566" w="17817456">
                <a:moveTo>
                  <a:pt x="0" y="0"/>
                </a:moveTo>
                <a:lnTo>
                  <a:pt x="17817457" y="0"/>
                </a:lnTo>
                <a:lnTo>
                  <a:pt x="17817457" y="10042566"/>
                </a:lnTo>
                <a:lnTo>
                  <a:pt x="0" y="10042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159" y="1983437"/>
            <a:ext cx="5882951" cy="3104616"/>
          </a:xfrm>
          <a:custGeom>
            <a:avLst/>
            <a:gdLst/>
            <a:ahLst/>
            <a:cxnLst/>
            <a:rect r="r" b="b" t="t" l="l"/>
            <a:pathLst>
              <a:path h="3104616" w="5882951">
                <a:moveTo>
                  <a:pt x="0" y="0"/>
                </a:moveTo>
                <a:lnTo>
                  <a:pt x="5882951" y="0"/>
                </a:lnTo>
                <a:lnTo>
                  <a:pt x="5882951" y="3104617"/>
                </a:lnTo>
                <a:lnTo>
                  <a:pt x="0" y="3104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51377" y="1983437"/>
            <a:ext cx="5867368" cy="3160063"/>
          </a:xfrm>
          <a:custGeom>
            <a:avLst/>
            <a:gdLst/>
            <a:ahLst/>
            <a:cxnLst/>
            <a:rect r="r" b="b" t="t" l="l"/>
            <a:pathLst>
              <a:path h="3160063" w="5867368">
                <a:moveTo>
                  <a:pt x="0" y="0"/>
                </a:moveTo>
                <a:lnTo>
                  <a:pt x="5867367" y="0"/>
                </a:lnTo>
                <a:lnTo>
                  <a:pt x="5867367" y="3160063"/>
                </a:lnTo>
                <a:lnTo>
                  <a:pt x="0" y="3160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24336" y="5545444"/>
            <a:ext cx="5627040" cy="2928538"/>
          </a:xfrm>
          <a:custGeom>
            <a:avLst/>
            <a:gdLst/>
            <a:ahLst/>
            <a:cxnLst/>
            <a:rect r="r" b="b" t="t" l="l"/>
            <a:pathLst>
              <a:path h="2928538" w="5627040">
                <a:moveTo>
                  <a:pt x="0" y="0"/>
                </a:moveTo>
                <a:lnTo>
                  <a:pt x="5627041" y="0"/>
                </a:lnTo>
                <a:lnTo>
                  <a:pt x="5627041" y="2928538"/>
                </a:lnTo>
                <a:lnTo>
                  <a:pt x="0" y="292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7354" y="348845"/>
            <a:ext cx="16621946" cy="9368733"/>
          </a:xfrm>
          <a:custGeom>
            <a:avLst/>
            <a:gdLst/>
            <a:ahLst/>
            <a:cxnLst/>
            <a:rect r="r" b="b" t="t" l="l"/>
            <a:pathLst>
              <a:path h="9368733" w="16621946">
                <a:moveTo>
                  <a:pt x="0" y="0"/>
                </a:moveTo>
                <a:lnTo>
                  <a:pt x="16621946" y="0"/>
                </a:lnTo>
                <a:lnTo>
                  <a:pt x="16621946" y="9368733"/>
                </a:lnTo>
                <a:lnTo>
                  <a:pt x="0" y="9368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179" y="1975301"/>
            <a:ext cx="6338391" cy="3057911"/>
          </a:xfrm>
          <a:custGeom>
            <a:avLst/>
            <a:gdLst/>
            <a:ahLst/>
            <a:cxnLst/>
            <a:rect r="r" b="b" t="t" l="l"/>
            <a:pathLst>
              <a:path h="3057911" w="6338391">
                <a:moveTo>
                  <a:pt x="0" y="0"/>
                </a:moveTo>
                <a:lnTo>
                  <a:pt x="6338391" y="0"/>
                </a:lnTo>
                <a:lnTo>
                  <a:pt x="6338391" y="3057911"/>
                </a:lnTo>
                <a:lnTo>
                  <a:pt x="0" y="305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0719" y="1890070"/>
            <a:ext cx="5874312" cy="2989068"/>
          </a:xfrm>
          <a:custGeom>
            <a:avLst/>
            <a:gdLst/>
            <a:ahLst/>
            <a:cxnLst/>
            <a:rect r="r" b="b" t="t" l="l"/>
            <a:pathLst>
              <a:path h="2989068" w="5874312">
                <a:moveTo>
                  <a:pt x="0" y="0"/>
                </a:moveTo>
                <a:lnTo>
                  <a:pt x="5874312" y="0"/>
                </a:lnTo>
                <a:lnTo>
                  <a:pt x="5874312" y="2989068"/>
                </a:lnTo>
                <a:lnTo>
                  <a:pt x="0" y="2989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19" r="0" b="-41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07585" y="5331705"/>
            <a:ext cx="5272831" cy="2733760"/>
          </a:xfrm>
          <a:custGeom>
            <a:avLst/>
            <a:gdLst/>
            <a:ahLst/>
            <a:cxnLst/>
            <a:rect r="r" b="b" t="t" l="l"/>
            <a:pathLst>
              <a:path h="2733760" w="5272831">
                <a:moveTo>
                  <a:pt x="0" y="0"/>
                </a:moveTo>
                <a:lnTo>
                  <a:pt x="5272830" y="0"/>
                </a:lnTo>
                <a:lnTo>
                  <a:pt x="5272830" y="2733760"/>
                </a:lnTo>
                <a:lnTo>
                  <a:pt x="0" y="2733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413" y="877569"/>
            <a:ext cx="15137174" cy="8531862"/>
          </a:xfrm>
          <a:custGeom>
            <a:avLst/>
            <a:gdLst/>
            <a:ahLst/>
            <a:cxnLst/>
            <a:rect r="r" b="b" t="t" l="l"/>
            <a:pathLst>
              <a:path h="8531862" w="15137174">
                <a:moveTo>
                  <a:pt x="0" y="0"/>
                </a:moveTo>
                <a:lnTo>
                  <a:pt x="15137174" y="0"/>
                </a:lnTo>
                <a:lnTo>
                  <a:pt x="15137174" y="8531862"/>
                </a:lnTo>
                <a:lnTo>
                  <a:pt x="0" y="85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9435" y="2219445"/>
            <a:ext cx="5162233" cy="2685648"/>
          </a:xfrm>
          <a:custGeom>
            <a:avLst/>
            <a:gdLst/>
            <a:ahLst/>
            <a:cxnLst/>
            <a:rect r="r" b="b" t="t" l="l"/>
            <a:pathLst>
              <a:path h="2685648" w="5162233">
                <a:moveTo>
                  <a:pt x="0" y="0"/>
                </a:moveTo>
                <a:lnTo>
                  <a:pt x="5162233" y="0"/>
                </a:lnTo>
                <a:lnTo>
                  <a:pt x="5162233" y="2685647"/>
                </a:lnTo>
                <a:lnTo>
                  <a:pt x="0" y="268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10304" y="2156916"/>
            <a:ext cx="5527150" cy="2810706"/>
          </a:xfrm>
          <a:custGeom>
            <a:avLst/>
            <a:gdLst/>
            <a:ahLst/>
            <a:cxnLst/>
            <a:rect r="r" b="b" t="t" l="l"/>
            <a:pathLst>
              <a:path h="2810706" w="5527150">
                <a:moveTo>
                  <a:pt x="0" y="0"/>
                </a:moveTo>
                <a:lnTo>
                  <a:pt x="5527150" y="0"/>
                </a:lnTo>
                <a:lnTo>
                  <a:pt x="5527150" y="2810706"/>
                </a:lnTo>
                <a:lnTo>
                  <a:pt x="0" y="2810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20828" y="5143500"/>
            <a:ext cx="4879284" cy="2742262"/>
          </a:xfrm>
          <a:custGeom>
            <a:avLst/>
            <a:gdLst/>
            <a:ahLst/>
            <a:cxnLst/>
            <a:rect r="r" b="b" t="t" l="l"/>
            <a:pathLst>
              <a:path h="2742262" w="4879284">
                <a:moveTo>
                  <a:pt x="0" y="0"/>
                </a:moveTo>
                <a:lnTo>
                  <a:pt x="4879284" y="0"/>
                </a:lnTo>
                <a:lnTo>
                  <a:pt x="4879284" y="2742262"/>
                </a:lnTo>
                <a:lnTo>
                  <a:pt x="0" y="2742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413" y="877569"/>
            <a:ext cx="15137174" cy="8531862"/>
          </a:xfrm>
          <a:custGeom>
            <a:avLst/>
            <a:gdLst/>
            <a:ahLst/>
            <a:cxnLst/>
            <a:rect r="r" b="b" t="t" l="l"/>
            <a:pathLst>
              <a:path h="8531862" w="15137174">
                <a:moveTo>
                  <a:pt x="0" y="0"/>
                </a:moveTo>
                <a:lnTo>
                  <a:pt x="15137174" y="0"/>
                </a:lnTo>
                <a:lnTo>
                  <a:pt x="15137174" y="8531862"/>
                </a:lnTo>
                <a:lnTo>
                  <a:pt x="0" y="85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31212" y="3366370"/>
            <a:ext cx="6188215" cy="3204440"/>
          </a:xfrm>
          <a:custGeom>
            <a:avLst/>
            <a:gdLst/>
            <a:ahLst/>
            <a:cxnLst/>
            <a:rect r="r" b="b" t="t" l="l"/>
            <a:pathLst>
              <a:path h="3204440" w="6188215">
                <a:moveTo>
                  <a:pt x="0" y="0"/>
                </a:moveTo>
                <a:lnTo>
                  <a:pt x="6188215" y="0"/>
                </a:lnTo>
                <a:lnTo>
                  <a:pt x="6188215" y="3204440"/>
                </a:lnTo>
                <a:lnTo>
                  <a:pt x="0" y="320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0327" y="3366370"/>
            <a:ext cx="5499133" cy="3149658"/>
          </a:xfrm>
          <a:custGeom>
            <a:avLst/>
            <a:gdLst/>
            <a:ahLst/>
            <a:cxnLst/>
            <a:rect r="r" b="b" t="t" l="l"/>
            <a:pathLst>
              <a:path h="3149658" w="5499133">
                <a:moveTo>
                  <a:pt x="0" y="0"/>
                </a:moveTo>
                <a:lnTo>
                  <a:pt x="5499134" y="0"/>
                </a:lnTo>
                <a:lnTo>
                  <a:pt x="5499134" y="3149658"/>
                </a:lnTo>
                <a:lnTo>
                  <a:pt x="0" y="3149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11111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4387" y="3215712"/>
            <a:ext cx="15879227" cy="452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11"/>
              </a:lnSpc>
            </a:pPr>
            <a:r>
              <a:rPr lang="en-US" sz="33911">
                <a:solidFill>
                  <a:srgbClr val="FF3131"/>
                </a:solidFill>
                <a:latin typeface="Big Shoulders Displ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77610" y="1028700"/>
            <a:ext cx="16781690" cy="2272586"/>
            <a:chOff x="0" y="0"/>
            <a:chExt cx="4419869" cy="598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19869" cy="598541"/>
            </a:xfrm>
            <a:custGeom>
              <a:avLst/>
              <a:gdLst/>
              <a:ahLst/>
              <a:cxnLst/>
              <a:rect r="r" b="b" t="t" l="l"/>
              <a:pathLst>
                <a:path h="598541" w="4419869">
                  <a:moveTo>
                    <a:pt x="0" y="0"/>
                  </a:moveTo>
                  <a:lnTo>
                    <a:pt x="4419869" y="0"/>
                  </a:lnTo>
                  <a:lnTo>
                    <a:pt x="4419869" y="598541"/>
                  </a:lnTo>
                  <a:lnTo>
                    <a:pt x="0" y="598541"/>
                  </a:lnTo>
                  <a:close/>
                </a:path>
              </a:pathLst>
            </a:custGeom>
            <a:solidFill>
              <a:srgbClr val="91D7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419869" cy="598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231"/>
                </a:lnSpc>
              </a:pPr>
              <a:r>
                <a:rPr lang="en-US" sz="6859" spc="137">
                  <a:solidFill>
                    <a:srgbClr val="000000"/>
                  </a:solidFill>
                  <a:latin typeface="Open Sauce Bold"/>
                </a:rPr>
                <a:t>TABLE OF CONTENTS</a:t>
              </a:r>
            </a:p>
            <a:p>
              <a:pPr algn="ctr">
                <a:lnSpc>
                  <a:spcPts val="259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77926" y="3301286"/>
            <a:ext cx="9148094" cy="5957014"/>
            <a:chOff x="0" y="0"/>
            <a:chExt cx="2409375" cy="1568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9375" cy="1568926"/>
            </a:xfrm>
            <a:custGeom>
              <a:avLst/>
              <a:gdLst/>
              <a:ahLst/>
              <a:cxnLst/>
              <a:rect r="r" b="b" t="t" l="l"/>
              <a:pathLst>
                <a:path h="1568926" w="2409375">
                  <a:moveTo>
                    <a:pt x="0" y="0"/>
                  </a:moveTo>
                  <a:lnTo>
                    <a:pt x="2409375" y="0"/>
                  </a:lnTo>
                  <a:lnTo>
                    <a:pt x="2409375" y="1568926"/>
                  </a:lnTo>
                  <a:lnTo>
                    <a:pt x="0" y="1568926"/>
                  </a:lnTo>
                  <a:close/>
                </a:path>
              </a:pathLst>
            </a:custGeom>
            <a:solidFill>
              <a:srgbClr val="91D7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409375" cy="1568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- </a:t>
              </a: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Introduction </a:t>
              </a:r>
            </a:p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 </a:t>
              </a:r>
            </a:p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- Objectives </a:t>
              </a:r>
            </a:p>
            <a:p>
              <a:pPr algn="just">
                <a:lnSpc>
                  <a:spcPts val="4271"/>
                </a:lnSpc>
              </a:pPr>
            </a:p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- Conceptual Framework </a:t>
              </a:r>
            </a:p>
            <a:p>
              <a:pPr algn="just">
                <a:lnSpc>
                  <a:spcPts val="4271"/>
                </a:lnSpc>
              </a:pPr>
            </a:p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- Research Methodology </a:t>
              </a:r>
            </a:p>
            <a:p>
              <a:pPr algn="just">
                <a:lnSpc>
                  <a:spcPts val="4271"/>
                </a:lnSpc>
              </a:pPr>
            </a:p>
            <a:p>
              <a:pPr algn="just">
                <a:lnSpc>
                  <a:spcPts val="4271"/>
                </a:lnSpc>
              </a:pPr>
              <a:r>
                <a:rPr lang="en-US" sz="3559" spc="71">
                  <a:solidFill>
                    <a:srgbClr val="000000"/>
                  </a:solidFill>
                  <a:latin typeface="Open Sauce Bold"/>
                </a:rPr>
                <a:t>- Key Findings</a:t>
              </a:r>
            </a:p>
            <a:p>
              <a:pPr algn="ctr">
                <a:lnSpc>
                  <a:spcPts val="259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46788" y="3301286"/>
            <a:ext cx="7082470" cy="5648270"/>
          </a:xfrm>
          <a:custGeom>
            <a:avLst/>
            <a:gdLst/>
            <a:ahLst/>
            <a:cxnLst/>
            <a:rect r="r" b="b" t="t" l="l"/>
            <a:pathLst>
              <a:path h="5648270" w="7082470">
                <a:moveTo>
                  <a:pt x="0" y="0"/>
                </a:moveTo>
                <a:lnTo>
                  <a:pt x="7082470" y="0"/>
                </a:lnTo>
                <a:lnTo>
                  <a:pt x="7082470" y="5648270"/>
                </a:lnTo>
                <a:lnTo>
                  <a:pt x="0" y="564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457" y="1720888"/>
            <a:ext cx="8315322" cy="7212618"/>
          </a:xfrm>
          <a:custGeom>
            <a:avLst/>
            <a:gdLst/>
            <a:ahLst/>
            <a:cxnLst/>
            <a:rect r="r" b="b" t="t" l="l"/>
            <a:pathLst>
              <a:path h="7212618" w="8315322">
                <a:moveTo>
                  <a:pt x="0" y="0"/>
                </a:moveTo>
                <a:lnTo>
                  <a:pt x="8315323" y="0"/>
                </a:lnTo>
                <a:lnTo>
                  <a:pt x="8315323" y="7212618"/>
                </a:lnTo>
                <a:lnTo>
                  <a:pt x="0" y="721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" t="0" r="-429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2619424"/>
            <a:ext cx="8690520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20"/>
              </a:lnSpc>
            </a:pPr>
            <a:r>
              <a:rPr lang="en-US" sz="11766">
                <a:solidFill>
                  <a:srgbClr val="111111"/>
                </a:solidFill>
                <a:latin typeface="Open Sauce"/>
              </a:rPr>
              <a:t>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499" t="0" r="-123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0393" y="2516580"/>
            <a:ext cx="8438493" cy="5107790"/>
            <a:chOff x="0" y="0"/>
            <a:chExt cx="11251323" cy="68103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251323" cy="457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000"/>
                </a:lnSpc>
              </a:pPr>
              <a:r>
                <a:rPr lang="en-US" sz="7500">
                  <a:solidFill>
                    <a:srgbClr val="111111"/>
                  </a:solidFill>
                  <a:latin typeface="Open Sauce"/>
                </a:rPr>
                <a:t>The Power of Quality Podcasting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422911"/>
              <a:ext cx="11251323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11111"/>
                  </a:solidFill>
                  <a:latin typeface="Open Sauce Light"/>
                </a:rPr>
                <a:t>Explore how high-quality production impacts podcast success and engagement.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7103" y="1061312"/>
            <a:ext cx="6751568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80"/>
              </a:lnSpc>
            </a:pPr>
            <a:r>
              <a:rPr lang="en-US" sz="5400">
                <a:solidFill>
                  <a:srgbClr val="111111"/>
                </a:solidFill>
                <a:latin typeface="Open Sauce"/>
              </a:rPr>
              <a:t>The Impact of Quality in Podcast Production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417103" y="7848600"/>
            <a:ext cx="2438400" cy="2438400"/>
          </a:xfrm>
          <a:custGeom>
            <a:avLst/>
            <a:gdLst/>
            <a:ahLst/>
            <a:cxnLst/>
            <a:rect r="r" b="b" t="t" l="l"/>
            <a:pathLst>
              <a:path h="2438400" w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30407" y="1242378"/>
            <a:ext cx="7295493" cy="8468042"/>
            <a:chOff x="0" y="0"/>
            <a:chExt cx="9727323" cy="1129072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9727323" cy="85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</a:pPr>
              <a:r>
                <a:rPr lang="en-US" sz="2160" spc="43">
                  <a:solidFill>
                    <a:srgbClr val="111111"/>
                  </a:solidFill>
                  <a:latin typeface="Open Sauce Bold"/>
                </a:rPr>
                <a:t>QUALITY EQUIPMENT ENHANCES LISTENER EXPERIENCE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204747"/>
              <a:ext cx="972732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111"/>
                  </a:solidFill>
                  <a:latin typeface="Open Sauce Light"/>
                </a:rPr>
                <a:t>Investing in high-grade headphones and microphones is essential.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103970"/>
              <a:ext cx="9727323" cy="42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</a:pPr>
              <a:r>
                <a:rPr lang="en-US" sz="2160" spc="43">
                  <a:solidFill>
                    <a:srgbClr val="111111"/>
                  </a:solidFill>
                  <a:latin typeface="Open Sauce Bold"/>
                </a:rPr>
                <a:t>EDITING IMPROVES OVERALL SOUND QUALITY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867392"/>
              <a:ext cx="9727323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111"/>
                  </a:solidFill>
                  <a:latin typeface="Open Sauce Light"/>
                </a:rPr>
                <a:t>Editing software is pivotal for removing background noise, ensuring clarity.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185715"/>
              <a:ext cx="9727323" cy="85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</a:pPr>
              <a:r>
                <a:rPr lang="en-US" sz="2160" spc="43">
                  <a:solidFill>
                    <a:srgbClr val="111111"/>
                  </a:solidFill>
                  <a:latin typeface="Open Sauce Bold"/>
                </a:rPr>
                <a:t>ENGAGING CONTENT RETAINS AUDIENCE'S ATTENTION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380937"/>
              <a:ext cx="9727323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111"/>
                  </a:solidFill>
                  <a:latin typeface="Open Sauce Light"/>
                </a:rPr>
                <a:t>Balancing music and voice levels is crucial for an enjoyable experience.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699261"/>
              <a:ext cx="9727323" cy="85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2"/>
                </a:lnSpc>
              </a:pPr>
              <a:r>
                <a:rPr lang="en-US" sz="2160" spc="43">
                  <a:solidFill>
                    <a:srgbClr val="111111"/>
                  </a:solidFill>
                  <a:latin typeface="Open Sauce Bold"/>
                </a:rPr>
                <a:t>CONSISTENT SOUND LEVELS ENHANCE PROFESSIONALISM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894483"/>
              <a:ext cx="9727323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111111"/>
                  </a:solidFill>
                  <a:latin typeface="Open Sauce Light"/>
                </a:rPr>
                <a:t>Clear audio and engaging discussions build listener loyalty.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6675"/>
            <a:ext cx="18460804" cy="10384202"/>
          </a:xfrm>
          <a:custGeom>
            <a:avLst/>
            <a:gdLst/>
            <a:ahLst/>
            <a:cxnLst/>
            <a:rect r="r" b="b" t="t" l="l"/>
            <a:pathLst>
              <a:path h="10384202" w="18460804">
                <a:moveTo>
                  <a:pt x="0" y="0"/>
                </a:moveTo>
                <a:lnTo>
                  <a:pt x="18460804" y="0"/>
                </a:lnTo>
                <a:lnTo>
                  <a:pt x="18460804" y="10384202"/>
                </a:lnTo>
                <a:lnTo>
                  <a:pt x="0" y="1038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" t="0" r="-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9879" y="8881130"/>
            <a:ext cx="16499406" cy="763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579" spc="51">
                <a:solidFill>
                  <a:srgbClr val="000000"/>
                </a:solidFill>
                <a:latin typeface="Open Sauce Bold"/>
              </a:rPr>
              <a:t>HTTPS://WWW.RESEARCHGATE.NET/PUBLICATION/43120483_TOWARDS_GUIDELINES_ON_EDUCATIONAL_PODCASTING_QUALITY_PROBLEMS_ARISING_FROM_A_REAL_WORLD_EXPERIENCE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91D7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70304" y="3229295"/>
            <a:ext cx="6618046" cy="13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9"/>
              </a:lnSpc>
              <a:spcBef>
                <a:spcPct val="0"/>
              </a:spcBef>
            </a:pPr>
            <a:r>
              <a:rPr lang="en-US" sz="8014">
                <a:solidFill>
                  <a:srgbClr val="09B3E4"/>
                </a:solidFill>
                <a:latin typeface="Racing Sans One"/>
              </a:rPr>
              <a:t>Key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4206" y="4649136"/>
            <a:ext cx="5590243" cy="13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9"/>
              </a:lnSpc>
              <a:spcBef>
                <a:spcPct val="0"/>
              </a:spcBef>
            </a:pPr>
            <a:r>
              <a:rPr lang="en-US" sz="8014">
                <a:solidFill>
                  <a:srgbClr val="F57D11"/>
                </a:solidFill>
                <a:latin typeface="Racing Sans One"/>
              </a:rPr>
              <a:t>Findings!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DAGC7lKgGfI</dc:identifier>
  <dcterms:modified xsi:type="dcterms:W3CDTF">2011-08-01T06:04:30Z</dcterms:modified>
  <cp:revision>1</cp:revision>
  <dc:title>"Quality is not an act, it is a habit, and it matters greatly in podcast production."</dc:title>
</cp:coreProperties>
</file>